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88" r:id="rId4"/>
    <p:sldId id="290" r:id="rId5"/>
    <p:sldId id="257" r:id="rId6"/>
    <p:sldId id="299" r:id="rId7"/>
    <p:sldId id="296" r:id="rId8"/>
    <p:sldId id="260" r:id="rId9"/>
    <p:sldId id="292" r:id="rId10"/>
    <p:sldId id="293" r:id="rId11"/>
    <p:sldId id="294" r:id="rId12"/>
    <p:sldId id="295" r:id="rId13"/>
    <p:sldId id="287" r:id="rId14"/>
    <p:sldId id="289" r:id="rId15"/>
    <p:sldId id="300" r:id="rId16"/>
    <p:sldId id="286" r:id="rId17"/>
    <p:sldId id="298" r:id="rId18"/>
    <p:sldId id="301" r:id="rId19"/>
    <p:sldId id="305" r:id="rId20"/>
    <p:sldId id="302" r:id="rId21"/>
    <p:sldId id="303" r:id="rId22"/>
    <p:sldId id="284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998"/>
    <p:restoredTop sz="96327"/>
  </p:normalViewPr>
  <p:slideViewPr>
    <p:cSldViewPr snapToGrid="0" snapToObjects="1">
      <p:cViewPr varScale="1">
        <p:scale>
          <a:sx n="130" d="100"/>
          <a:sy n="130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1EB24-2C86-BF48-8594-86C18E765731}" type="datetimeFigureOut">
              <a:rPr lang="en-US" smtClean="0"/>
              <a:t>8/1/22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0C679-B51D-8349-B723-4452F8E96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3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D2460-1633-341C-3CC8-928405939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4C032-CA96-4ABF-ED9C-CCFBCF308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DB96C-8F88-816C-D027-6E50EC3D5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C6854-78F7-2111-4EEF-FE308E2CC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C7E04-F09E-DFC4-C070-26900C1D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9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B10F8-49BD-9DF0-4BA1-32901029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6BDBC-29CF-5ED3-453D-F7000E32C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1096A-1F1F-472A-02F3-A0AF01945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7273A-C68C-081A-67B0-3122B85D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0D66F-72BE-B98B-9218-B22A30E0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20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9B9B4-EAB6-E378-1644-3785D3396C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6BF26-EDD4-4726-3A5E-18D995596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3B6C5-7BA5-C29A-3AA5-F702552A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245CB-90B3-059F-6F84-804EAE59D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EA1EF-3972-7CE8-EEE7-7F48805A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9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E766-436C-7E66-C493-0E9F486D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C3B2-8A01-4A71-0BEA-ED75632F7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F7C0B-F538-3B47-4A1D-405E90B4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2D7DC-A689-4810-BD56-A6D5B44F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620AD-26BD-8D73-1F87-BF6DC3BA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8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B7FC-F1AE-06FD-FB11-8EC7DF65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71CB2-3C0E-C223-F118-EBF495E91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26BF7-B2D5-D401-3EF9-620C7E1A7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E99F9-B023-378B-554E-846FA197C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B09B5-606E-C92D-CA52-4478BBEB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8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5818-3F27-F2AC-11F8-5FD78E73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91E87-683B-7031-2CE5-AAAFA4E54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51C0B-7923-56A4-588E-2EC70CB0F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3C278-3302-DEE9-7BF9-A487E181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B8336-B700-A50E-1C9F-25661C16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E6CC7-3ECD-6AEC-010E-420316EB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6403-EDD6-84C8-5DF8-F2095D0E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92F63-453E-C708-C24F-2F432386A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61F98-A097-F466-F047-98D413BB9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327AD1-C706-BC6D-8001-411235498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45390-893B-5C01-ADC8-CF5F7A669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22938-5AD8-CC20-E631-43DE8462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7BDCB7-F97C-A810-DEAD-D2360157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47164-991E-A5FC-C24A-98E68D07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207F-EB96-53FE-8D30-ED6E1A28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BB4068-00D1-3E34-26CA-EC5EE9FFB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8C7F9-D849-37BF-DAFF-339953E50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BFC42-A63D-D449-2CFD-6F74C4B1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32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B9479F-F3F5-1F8F-57C4-9E9730C7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09891-CEC3-9507-1DB1-8A952D466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AFBE7-72D0-ACDC-B906-F9B739E1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EA14-B3BC-DCE9-7139-C4E87D5E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4F18E-1616-B225-64A9-E4FEC99BD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7E186-2DD2-319F-88D8-CD44E7269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4E016-B993-48B2-3AB3-E3644DE78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BE3AE-4187-CD14-3407-947A6AB3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C71A0-6FDD-802D-FB7B-ED49070F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6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4AE2-C0F6-DA29-8D58-6AE99118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2F294-A82B-D670-A816-D859035942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9858A-083C-9E99-B738-E7C520CFE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7CA85-7E18-7977-09AE-3A036FCB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421CD-6091-9164-5E5E-F636C761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738C0-DF17-2CE9-8202-5453847F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9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8AA03A-8F7B-3EBB-CA86-B6FF6906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AB1F1-B30C-1EAF-D6FD-B68FB54CE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95429-C59F-1008-625C-51F265618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A938A-C9BA-0346-A74F-83EB1631032C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9D4A-1765-C901-53BC-4FE38FF51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90406-735C-D46E-82D9-A4090C508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6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4e.com/" TargetMode="External"/><Relationship Id="rId7" Type="http://schemas.openxmlformats.org/officeDocument/2006/relationships/hyperlink" Target="http://www.cc4e.com/" TargetMode="External"/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g4e.com/" TargetMode="External"/><Relationship Id="rId5" Type="http://schemas.openxmlformats.org/officeDocument/2006/relationships/hyperlink" Target="http://www.wa4e.com/" TargetMode="External"/><Relationship Id="rId4" Type="http://schemas.openxmlformats.org/officeDocument/2006/relationships/hyperlink" Target="http://www.dj4e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4e.com/" TargetMode="External"/><Relationship Id="rId7" Type="http://schemas.openxmlformats.org/officeDocument/2006/relationships/hyperlink" Target="http://www.cc4e.com/" TargetMode="External"/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g4e.com/" TargetMode="External"/><Relationship Id="rId5" Type="http://schemas.openxmlformats.org/officeDocument/2006/relationships/hyperlink" Target="http://www.wa4e.com/" TargetMode="External"/><Relationship Id="rId4" Type="http://schemas.openxmlformats.org/officeDocument/2006/relationships/hyperlink" Target="http://www.dj4e.com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5BD08-7DEA-A642-76EB-A25C2FB65E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 Programming </a:t>
            </a:r>
            <a:br>
              <a:rPr lang="en-US" dirty="0"/>
            </a:br>
            <a:r>
              <a:rPr lang="en-US" dirty="0"/>
              <a:t>A Historical Perspective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1E4BA-302F-088B-C8D3-AEA9EACCC2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 dirty="0"/>
              <a:t>www.cc4e.com</a:t>
            </a:r>
          </a:p>
        </p:txBody>
      </p:sp>
      <p:pic>
        <p:nvPicPr>
          <p:cNvPr id="4" name="Picture 6" descr="CCby.png">
            <a:extLst>
              <a:ext uri="{FF2B5EF4-FFF2-40B4-BE49-F238E27FC236}">
                <a16:creationId xmlns:a16="http://schemas.microsoft.com/office/drawing/2014/main" id="{ED146FD6-BD02-6C6F-35C4-6BF8814D9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772" y="6185766"/>
            <a:ext cx="1108075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523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ordon Bell looking at the wires in the back of a PDP-1 at the Computer History Museum&#10;&#10;Description automatically generated with low confidence">
            <a:extLst>
              <a:ext uri="{FF2B5EF4-FFF2-40B4-BE49-F238E27FC236}">
                <a16:creationId xmlns:a16="http://schemas.microsoft.com/office/drawing/2014/main" id="{269B49E0-A5DF-F4D2-6A77-F64810C2D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3" r="9089" b="893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The Building Blocks of Computing</a:t>
            </a:r>
            <a:br>
              <a:rPr lang="en-US" dirty="0"/>
            </a:br>
            <a:r>
              <a:rPr lang="en-US" dirty="0"/>
              <a:t>(PDP-1)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195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ruce Sherry looking at the electronics inside of the restored CDC 6500 Computer at the Living Computer Museum, in Seattle, Washington.&#10;&#10;Description automatically generated">
            <a:extLst>
              <a:ext uri="{FF2B5EF4-FFF2-40B4-BE49-F238E27FC236}">
                <a16:creationId xmlns:a16="http://schemas.microsoft.com/office/drawing/2014/main" id="{1D9D0701-34DE-498A-F191-EAD63ACDA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56" r="-1" b="300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Resurrecting the CDC 6500 Supercomputer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13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up, coffee, table, indoor&#10;&#10;Description automatically generated">
            <a:extLst>
              <a:ext uri="{FF2B5EF4-FFF2-40B4-BE49-F238E27FC236}">
                <a16:creationId xmlns:a16="http://schemas.microsoft.com/office/drawing/2014/main" id="{D0DB235B-3AC3-4B91-066F-71D31A905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5600" r="-1" b="5606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0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Raspberry Pi</a:t>
            </a: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04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5538-1B77-4B6A-1673-6C2F74A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UNIX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9B89-B246-55A4-BD42-7D7EA735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1960s – Multics</a:t>
            </a:r>
          </a:p>
          <a:p>
            <a:r>
              <a:rPr lang="en-US" dirty="0"/>
              <a:t>1970 – UNIX on a DEC PDP 11/20</a:t>
            </a:r>
          </a:p>
          <a:p>
            <a:r>
              <a:rPr lang="en-US" dirty="0"/>
              <a:t>1973 – UNIX Rewritten in C – Ran only on the PDP 11</a:t>
            </a:r>
          </a:p>
          <a:p>
            <a:r>
              <a:rPr lang="en-US" dirty="0"/>
              <a:t>1978 – UNIX ran on the </a:t>
            </a:r>
            <a:r>
              <a:rPr lang="en-US" dirty="0" err="1"/>
              <a:t>Interdata</a:t>
            </a:r>
            <a:r>
              <a:rPr lang="en-US" dirty="0"/>
              <a:t> 8/32 - C Evolved as well to support portability so UNIX could be ported</a:t>
            </a:r>
          </a:p>
          <a:p>
            <a:r>
              <a:rPr lang="en-US" b="1" dirty="0"/>
              <a:t>1978 – Unix version 7 ran on DEC VAX systems</a:t>
            </a:r>
          </a:p>
          <a:p>
            <a:r>
              <a:rPr lang="en-US" b="1" dirty="0"/>
              <a:t>1978 – 1BSD Unix Released from Berkeley Software Distribution</a:t>
            </a:r>
          </a:p>
          <a:p>
            <a:r>
              <a:rPr lang="en-US" dirty="0"/>
              <a:t>1982 - Sun Microsystems Founded – UNIX Workstation</a:t>
            </a:r>
          </a:p>
          <a:p>
            <a:r>
              <a:rPr lang="en-US" dirty="0"/>
              <a:t>Late 1980’s Intellectual Property became complex</a:t>
            </a:r>
          </a:p>
        </p:txBody>
      </p:sp>
    </p:spTree>
    <p:extLst>
      <p:ext uri="{BB962C8B-B14F-4D97-AF65-F5344CB8AC3E}">
        <p14:creationId xmlns:p14="http://schemas.microsoft.com/office/powerpoint/2010/main" val="3887265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5538-1B77-4B6A-1673-6C2F74A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post-UNIX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9B89-B246-55A4-BD42-7D7EA735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Late 1980’s UNIX was very popular – AT&amp;T saw an opportunity to commercialize their work.  Many variations of UNIX had bits and pieces taken from AT&amp;T UNIX – it got complex quickly</a:t>
            </a:r>
          </a:p>
          <a:p>
            <a:r>
              <a:rPr lang="en-US" dirty="0"/>
              <a:t>1987 – </a:t>
            </a:r>
            <a:r>
              <a:rPr lang="en-US" dirty="0" err="1"/>
              <a:t>Minux</a:t>
            </a:r>
            <a:r>
              <a:rPr lang="en-US" dirty="0"/>
              <a:t> was developed as a fresh ground-up implementation by Andrew S. Tannenbaum to teach operating system concepts – it was free but modification and redistribution were restricted.</a:t>
            </a:r>
          </a:p>
          <a:p>
            <a:r>
              <a:rPr lang="en-US" dirty="0"/>
              <a:t>1991 – Linus Torvalds wanted to build a fresh ground up implementation of the “UNIX” kernel that was 100% free – some of the utility code came from the GPL-Licensed GNU project</a:t>
            </a:r>
          </a:p>
          <a:p>
            <a:r>
              <a:rPr lang="en-US" dirty="0"/>
              <a:t>1992 – Linux adopted the GPL license</a:t>
            </a:r>
          </a:p>
        </p:txBody>
      </p:sp>
    </p:spTree>
    <p:extLst>
      <p:ext uri="{BB962C8B-B14F-4D97-AF65-F5344CB8AC3E}">
        <p14:creationId xmlns:p14="http://schemas.microsoft.com/office/powerpoint/2010/main" val="2645581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06CBD1-AB93-3B59-C508-3E78FDF1F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Andrew S. Tanenbaum: The Impact of MINIX </a:t>
            </a:r>
            <a:endParaRPr lang="en-US" sz="5400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 Andrew S. Tanenbaum sitting in his office at the Vrije Universiteit, Amsterdam, Netherlands.">
            <a:extLst>
              <a:ext uri="{FF2B5EF4-FFF2-40B4-BE49-F238E27FC236}">
                <a16:creationId xmlns:a16="http://schemas.microsoft.com/office/drawing/2014/main" id="{14EB575B-260E-2192-EAD4-2F33373EC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33" r="1711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80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0C30F-965F-95DA-234E-57244320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Dr. Chuck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BBE46-6EA3-46BE-1912-6A57B2B5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1970's – CDC 6500 / SCOPE/Hustler / FORTRAN / Pascal / Assembly</a:t>
            </a:r>
          </a:p>
          <a:p>
            <a:r>
              <a:rPr lang="en-US" dirty="0"/>
              <a:t>1980's</a:t>
            </a:r>
          </a:p>
          <a:p>
            <a:pPr lvl="1"/>
            <a:r>
              <a:rPr lang="en-US" dirty="0"/>
              <a:t>HP21MX – Assembly</a:t>
            </a:r>
          </a:p>
          <a:p>
            <a:pPr lvl="1"/>
            <a:r>
              <a:rPr lang="en-US" dirty="0"/>
              <a:t>Burroughs B4900 / COBOL</a:t>
            </a:r>
          </a:p>
          <a:p>
            <a:pPr lvl="1"/>
            <a:r>
              <a:rPr lang="en-US" dirty="0"/>
              <a:t>Fortune 32:13 / UNIX / C</a:t>
            </a:r>
          </a:p>
          <a:p>
            <a:pPr lvl="1"/>
            <a:r>
              <a:rPr lang="en-US" dirty="0"/>
              <a:t>IBM PC / DOS / </a:t>
            </a:r>
            <a:r>
              <a:rPr lang="en-US" dirty="0" err="1"/>
              <a:t>DBase</a:t>
            </a:r>
            <a:r>
              <a:rPr lang="en-US" dirty="0"/>
              <a:t> / Turbo Pascal</a:t>
            </a:r>
          </a:p>
          <a:p>
            <a:pPr lvl="1"/>
            <a:r>
              <a:rPr lang="en-US" dirty="0"/>
              <a:t>IBM 360 / Assembly</a:t>
            </a:r>
          </a:p>
          <a:p>
            <a:pPr lvl="1"/>
            <a:r>
              <a:rPr lang="en-US" dirty="0"/>
              <a:t>DEC VAX / VMS / Fortran</a:t>
            </a:r>
          </a:p>
          <a:p>
            <a:pPr lvl="1"/>
            <a:r>
              <a:rPr lang="en-US" dirty="0"/>
              <a:t>AT&amp;T 3B2 / UNIX / C / FORTRAN</a:t>
            </a:r>
          </a:p>
          <a:p>
            <a:r>
              <a:rPr lang="en-US" dirty="0"/>
              <a:t>1990's – UNIX / Sun / Ardent / Stellar / IBM RS-6000 / Convex C2400 / NeXT – C - Also TCP/IP, HTTP – Windows / MacOS</a:t>
            </a:r>
          </a:p>
          <a:p>
            <a:r>
              <a:rPr lang="en-US" dirty="0"/>
              <a:t>2000's – Linux / MacOS – Java / PHP / JavaScript</a:t>
            </a:r>
          </a:p>
          <a:p>
            <a:r>
              <a:rPr lang="en-US" dirty="0"/>
              <a:t>2010's – Linux / MacOS – Python / Java / PHP / JavaScript</a:t>
            </a:r>
          </a:p>
        </p:txBody>
      </p:sp>
    </p:spTree>
    <p:extLst>
      <p:ext uri="{BB962C8B-B14F-4D97-AF65-F5344CB8AC3E}">
        <p14:creationId xmlns:p14="http://schemas.microsoft.com/office/powerpoint/2010/main" val="4040395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. Chuck typing on an IBM 029 keypunch at the Living Computer Museum in Seattle, WA.&#10;">
            <a:extLst>
              <a:ext uri="{FF2B5EF4-FFF2-40B4-BE49-F238E27FC236}">
                <a16:creationId xmlns:a16="http://schemas.microsoft.com/office/drawing/2014/main" id="{EE2DC496-2EE8-4E53-FE88-3E122546B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78" r="-2" b="12788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3" name="Picture 12" descr="Dr. Chuck sitting in a chair at Michigan State University in 1989 in front of an IBM PS-2 talking on a land-line phone.&#10;">
            <a:extLst>
              <a:ext uri="{FF2B5EF4-FFF2-40B4-BE49-F238E27FC236}">
                <a16:creationId xmlns:a16="http://schemas.microsoft.com/office/drawing/2014/main" id="{5326410C-4436-3C9D-6003-EB3AE6682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15698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The physical printout of Dr. Chuck's compiler assignment for his undergraduate degree - it was written in Pascal.">
            <a:extLst>
              <a:ext uri="{FF2B5EF4-FFF2-40B4-BE49-F238E27FC236}">
                <a16:creationId xmlns:a16="http://schemas.microsoft.com/office/drawing/2014/main" id="{B027E875-01AB-1258-ACFA-0EA1482D5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03" r="-1" b="32874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unched card used in Michigan State University's registration system to register for the Spring 1989 semester at a cost of $161.25 plus a $2.00 late fee.">
            <a:extLst>
              <a:ext uri="{FF2B5EF4-FFF2-40B4-BE49-F238E27FC236}">
                <a16:creationId xmlns:a16="http://schemas.microsoft.com/office/drawing/2014/main" id="{C3FF4450-0386-687D-A479-2CAEA2230C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198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496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 line chart, titled, &quot;Whatever Happened to Women in Computer Science&quot;.  The vertical axis is a percentage from zero to 50%.  The horizontal axis is yeas from 1970 to 2010.  There are four lines, (1)Medical School, (2) Law School, (3) Physical Sciences, and (4) Computer Science.  All the lines start between 0 and 10% in 1970 and climb together to between 30 and 40% by the 1980's.   Lines 1-3 continue to climb to about 40% by 2010.  At about 1980, the percentage of women in Computer Science begins to drop and by 2010the percentage of women in computer Science is under 20%.">
            <a:extLst>
              <a:ext uri="{FF2B5EF4-FFF2-40B4-BE49-F238E27FC236}">
                <a16:creationId xmlns:a16="http://schemas.microsoft.com/office/drawing/2014/main" id="{B8D1A1FD-D2CD-237C-101F-637675781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98" y="193885"/>
            <a:ext cx="7776804" cy="571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FE4A15-4482-EBA4-3526-DFF3333654A6}"/>
              </a:ext>
            </a:extLst>
          </p:cNvPr>
          <p:cNvSpPr txBox="1"/>
          <p:nvPr/>
        </p:nvSpPr>
        <p:spPr>
          <a:xfrm>
            <a:off x="1219200" y="6294783"/>
            <a:ext cx="897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www.npr.org</a:t>
            </a:r>
            <a:r>
              <a:rPr lang="en-US" dirty="0"/>
              <a:t>/sections/money/2014/10/21/357629765/when-women-stopped-coding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C2F853-267D-EF1C-A21C-22CC594463E6}"/>
              </a:ext>
            </a:extLst>
          </p:cNvPr>
          <p:cNvCxnSpPr/>
          <p:nvPr/>
        </p:nvCxnSpPr>
        <p:spPr>
          <a:xfrm flipV="1">
            <a:off x="4507632" y="1267132"/>
            <a:ext cx="0" cy="37290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260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94959-7DAC-465B-5A8D-D4A6BB8AD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97" y="1122363"/>
            <a:ext cx="3084758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Jane Margolis: Unlocking the Clubhouse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picture containing text, electronics, businesscard&#10;&#10;Description automatically generated">
            <a:extLst>
              <a:ext uri="{FF2B5EF4-FFF2-40B4-BE49-F238E27FC236}">
                <a16:creationId xmlns:a16="http://schemas.microsoft.com/office/drawing/2014/main" id="{3807920D-3F08-0CAE-D38E-EA4C4D31E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1"/>
          <a:stretch/>
        </p:blipFill>
        <p:spPr>
          <a:xfrm>
            <a:off x="224949" y="576072"/>
            <a:ext cx="3919228" cy="5522976"/>
          </a:xfrm>
          <a:prstGeom prst="rect">
            <a:avLst/>
          </a:prstGeom>
        </p:spPr>
      </p:pic>
      <p:pic>
        <p:nvPicPr>
          <p:cNvPr id="6" name="Picture 5" descr="A person with the arms crossed&#10;&#10;Description automatically generated with medium confidence">
            <a:extLst>
              <a:ext uri="{FF2B5EF4-FFF2-40B4-BE49-F238E27FC236}">
                <a16:creationId xmlns:a16="http://schemas.microsoft.com/office/drawing/2014/main" id="{D60289A4-7607-9FC5-9457-6DA48E7E0D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8" r="4252" b="-3"/>
          <a:stretch/>
        </p:blipFill>
        <p:spPr>
          <a:xfrm>
            <a:off x="4346544" y="576072"/>
            <a:ext cx="3922776" cy="552297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419B8D-B91B-9F00-C230-5130F3929614}"/>
              </a:ext>
            </a:extLst>
          </p:cNvPr>
          <p:cNvSpPr txBox="1"/>
          <p:nvPr/>
        </p:nvSpPr>
        <p:spPr>
          <a:xfrm>
            <a:off x="4713043" y="5581240"/>
            <a:ext cx="71156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seis.ucla.edu</a:t>
            </a:r>
            <a:r>
              <a:rPr lang="en-US" dirty="0"/>
              <a:t>/faculty-and-research/faculty-directory/jane-</a:t>
            </a:r>
            <a:r>
              <a:rPr lang="en-US" dirty="0" err="1"/>
              <a:t>margolis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37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9FA698-BE8B-8EC6-DD47-39DBFB3C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Path: </a:t>
            </a:r>
            <a:r>
              <a:rPr lang="en-US" dirty="0" err="1"/>
              <a:t>online.dr-chuck.com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2D62B-84F5-C32B-FFED-D6D05CD04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History, Technology, and Security  – </a:t>
            </a:r>
            <a:r>
              <a:rPr lang="en-US" dirty="0">
                <a:hlinkClick r:id="rId2"/>
              </a:rPr>
              <a:t>ihts.dr-chuck.com</a:t>
            </a:r>
            <a:endParaRPr lang="en-US" dirty="0"/>
          </a:p>
          <a:p>
            <a:r>
              <a:rPr lang="en-US" dirty="0"/>
              <a:t>Python – </a:t>
            </a:r>
            <a:r>
              <a:rPr lang="en-US" dirty="0">
                <a:hlinkClick r:id="rId3"/>
              </a:rPr>
              <a:t>www.py4e.com</a:t>
            </a:r>
            <a:endParaRPr lang="en-US" dirty="0"/>
          </a:p>
          <a:p>
            <a:r>
              <a:rPr lang="en-US" dirty="0"/>
              <a:t>Django (Python, HTML, CSS, SQL, JavaScript) – </a:t>
            </a:r>
            <a:r>
              <a:rPr lang="en-US" dirty="0">
                <a:hlinkClick r:id="rId4"/>
              </a:rPr>
              <a:t>www.dj4e.com</a:t>
            </a:r>
            <a:endParaRPr lang="en-US" dirty="0"/>
          </a:p>
          <a:p>
            <a:r>
              <a:rPr lang="en-US" dirty="0"/>
              <a:t>Web Applications (PHP, HTML, CSS, SQL, JavaScript) – </a:t>
            </a:r>
            <a:r>
              <a:rPr lang="en-US" dirty="0">
                <a:hlinkClick r:id="rId5"/>
              </a:rPr>
              <a:t>www.wa4e.com</a:t>
            </a:r>
            <a:endParaRPr lang="en-US" dirty="0"/>
          </a:p>
          <a:p>
            <a:r>
              <a:rPr lang="en-US" dirty="0"/>
              <a:t>PostgreSQL (SQL) – </a:t>
            </a:r>
            <a:r>
              <a:rPr lang="en-US" dirty="0">
                <a:hlinkClick r:id="rId6"/>
              </a:rPr>
              <a:t>www.pg4e.com</a:t>
            </a:r>
            <a:endParaRPr lang="en-US" dirty="0"/>
          </a:p>
          <a:p>
            <a:r>
              <a:rPr lang="en-US" dirty="0"/>
              <a:t>C Programming – </a:t>
            </a:r>
            <a:r>
              <a:rPr lang="en-US" dirty="0">
                <a:hlinkClick r:id="rId7"/>
              </a:rPr>
              <a:t>www.cc4e.com</a:t>
            </a:r>
            <a:r>
              <a:rPr lang="en-US" dirty="0"/>
              <a:t> ← We are here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Computer Architecture </a:t>
            </a:r>
          </a:p>
          <a:p>
            <a:r>
              <a:rPr lang="en-US" dirty="0"/>
              <a:t>Java Enterprise Application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1987977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9FA698-BE8B-8EC6-DD47-39DBFB3C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Path: </a:t>
            </a:r>
            <a:r>
              <a:rPr lang="en-US" dirty="0" err="1"/>
              <a:t>online.dr-chuck.com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2D62B-84F5-C32B-FFED-D6D05CD04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History, Technology, and Security  – </a:t>
            </a:r>
            <a:r>
              <a:rPr lang="en-US" dirty="0">
                <a:hlinkClick r:id="rId2"/>
              </a:rPr>
              <a:t>ihts.dr-chuck.com</a:t>
            </a:r>
            <a:endParaRPr lang="en-US" dirty="0"/>
          </a:p>
          <a:p>
            <a:r>
              <a:rPr lang="en-US" dirty="0"/>
              <a:t>Python – </a:t>
            </a:r>
            <a:r>
              <a:rPr lang="en-US" dirty="0">
                <a:hlinkClick r:id="rId3"/>
              </a:rPr>
              <a:t>www.py4e.com</a:t>
            </a:r>
            <a:endParaRPr lang="en-US" dirty="0"/>
          </a:p>
          <a:p>
            <a:r>
              <a:rPr lang="en-US" dirty="0"/>
              <a:t>Django (Python, HTML, CSS, SQL, JavaScript) – </a:t>
            </a:r>
            <a:r>
              <a:rPr lang="en-US" dirty="0">
                <a:hlinkClick r:id="rId4"/>
              </a:rPr>
              <a:t>www.dj4e.com</a:t>
            </a:r>
            <a:endParaRPr lang="en-US" dirty="0"/>
          </a:p>
          <a:p>
            <a:r>
              <a:rPr lang="en-US" dirty="0"/>
              <a:t>Web Applications (PHP, HTML, CSS, SQL, JavaScript) – </a:t>
            </a:r>
            <a:r>
              <a:rPr lang="en-US" dirty="0">
                <a:hlinkClick r:id="rId5"/>
              </a:rPr>
              <a:t>www.wa4e.com</a:t>
            </a:r>
            <a:endParaRPr lang="en-US" dirty="0"/>
          </a:p>
          <a:p>
            <a:r>
              <a:rPr lang="en-US" dirty="0"/>
              <a:t>PostgreSQL (SQL) – </a:t>
            </a:r>
            <a:r>
              <a:rPr lang="en-US" dirty="0">
                <a:hlinkClick r:id="rId6"/>
              </a:rPr>
              <a:t>www.pg4e.com</a:t>
            </a:r>
            <a:endParaRPr lang="en-US" dirty="0"/>
          </a:p>
          <a:p>
            <a:r>
              <a:rPr lang="en-US" dirty="0"/>
              <a:t>C Programming – </a:t>
            </a:r>
            <a:r>
              <a:rPr lang="en-US" dirty="0">
                <a:hlinkClick r:id="rId7"/>
              </a:rPr>
              <a:t>www.cc4e.com</a:t>
            </a:r>
            <a:r>
              <a:rPr lang="en-US" dirty="0"/>
              <a:t> ← We are here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Computer Architecture </a:t>
            </a:r>
          </a:p>
          <a:p>
            <a:r>
              <a:rPr lang="en-US" dirty="0"/>
              <a:t>Java Enterprise Application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265312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D3CF-2668-EC43-C7CC-E521DD13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A4C82-339E-6A0E-0FA6-240E461BE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 is the most important programming language you will ever learn</a:t>
            </a:r>
          </a:p>
          <a:p>
            <a:r>
              <a:rPr lang="en-US" dirty="0"/>
              <a:t>C should not be the first programming language we teach to students</a:t>
            </a:r>
          </a:p>
          <a:p>
            <a:r>
              <a:rPr lang="en-US" dirty="0"/>
              <a:t>You might never write a line of C during your professional career</a:t>
            </a:r>
          </a:p>
          <a:p>
            <a:r>
              <a:rPr lang="en-US" dirty="0"/>
              <a:t>Learning C at the right time in your path, is necessary for you to become a master programmer</a:t>
            </a:r>
          </a:p>
          <a:p>
            <a:r>
              <a:rPr lang="en-US" dirty="0"/>
              <a:t>Be patient – do not rush – do not search for answers</a:t>
            </a:r>
          </a:p>
          <a:p>
            <a:r>
              <a:rPr lang="en-US" dirty="0"/>
              <a:t>Each exercise is teaching you something and preparing you to learn something much more challenging later in </a:t>
            </a:r>
            <a:r>
              <a:rPr lang="en-US"/>
              <a:t>the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26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D5DF8A-3D98-DC7E-85E8-EAC7EDC57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A055D-FA59-02F9-40B6-72AFC8A29A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History of the C Language</a:t>
            </a:r>
          </a:p>
          <a:p>
            <a:r>
              <a:rPr lang="en-US" dirty="0"/>
              <a:t>History of Computer Hardware</a:t>
            </a:r>
          </a:p>
          <a:p>
            <a:r>
              <a:rPr lang="en-US" dirty="0"/>
              <a:t>History of the UNIX operating system</a:t>
            </a:r>
          </a:p>
          <a:p>
            <a:r>
              <a:rPr lang="en-US" dirty="0"/>
              <a:t>History of “the first programming language”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FD6821-0D52-C591-FBFA-4AB416D5DA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65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2022-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www.cc4e.com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B997-EEEC-D505-D7FE-4AADA7DC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of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184BE-F860-1772-1959-D5CDF4BE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129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1969 – B Language – Word oriented (i.e. not byte oriented)</a:t>
            </a:r>
          </a:p>
          <a:p>
            <a:r>
              <a:rPr lang="en-US" dirty="0"/>
              <a:t>1972 – C Multiple types including (byte / character)</a:t>
            </a:r>
          </a:p>
          <a:p>
            <a:r>
              <a:rPr lang="en-US" dirty="0"/>
              <a:t>1972 – 1978 – C and UNIX co-evolved with a goal of increasingly less assembly language in UNIX</a:t>
            </a:r>
          </a:p>
          <a:p>
            <a:r>
              <a:rPr lang="en-US" b="1" dirty="0"/>
              <a:t>1978 – K&amp;R C</a:t>
            </a:r>
          </a:p>
          <a:p>
            <a:r>
              <a:rPr lang="en-US" dirty="0"/>
              <a:t>1989 – C89 / ANSI – void type, C++ declarations, character sets, locales</a:t>
            </a:r>
          </a:p>
          <a:p>
            <a:r>
              <a:rPr lang="en-US" dirty="0"/>
              <a:t>1990  - C90 / ISO C</a:t>
            </a:r>
          </a:p>
          <a:p>
            <a:r>
              <a:rPr lang="en-US" dirty="0"/>
              <a:t>1999 – C99 – complex type, // comments, Unicode</a:t>
            </a:r>
          </a:p>
          <a:p>
            <a:r>
              <a:rPr lang="en-US" dirty="0"/>
              <a:t>2011 – C11 – Library improvements</a:t>
            </a:r>
          </a:p>
          <a:p>
            <a:r>
              <a:rPr lang="en-US" dirty="0"/>
              <a:t>2018 – C17 - Cleanup of C11</a:t>
            </a:r>
          </a:p>
        </p:txBody>
      </p:sp>
    </p:spTree>
    <p:extLst>
      <p:ext uri="{BB962C8B-B14F-4D97-AF65-F5344CB8AC3E}">
        <p14:creationId xmlns:p14="http://schemas.microsoft.com/office/powerpoint/2010/main" val="293913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083C0-0889-3E9B-EDED-29E439CA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 / Future of C  / post-C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47E16-9E30-A23F-DCB3-F97CFEA8F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to use C as general purpose languages</a:t>
            </a:r>
          </a:p>
          <a:p>
            <a:pPr lvl="1"/>
            <a:r>
              <a:rPr lang="en-US" dirty="0"/>
              <a:t>No dynamic memory support in the core types / libraries</a:t>
            </a:r>
          </a:p>
          <a:p>
            <a:pPr lvl="1"/>
            <a:r>
              <a:rPr lang="en-US" dirty="0"/>
              <a:t>No “safe” string type</a:t>
            </a:r>
          </a:p>
          <a:p>
            <a:r>
              <a:rPr lang="en-US" dirty="0"/>
              <a:t>C++ is best thought of as a more powerful and flexible C for professional programmers and systems applications</a:t>
            </a:r>
          </a:p>
          <a:p>
            <a:r>
              <a:rPr lang="en-US" dirty="0"/>
              <a:t>Java / JavaScript / C# / Python – Types are usually objects – not ”close to the metal” – Not as well suited for an operating system Kernel</a:t>
            </a:r>
          </a:p>
          <a:p>
            <a:r>
              <a:rPr lang="en-US" dirty="0"/>
              <a:t>The likely follow on to C in systems applications is Rust</a:t>
            </a:r>
          </a:p>
          <a:p>
            <a:pPr lvl="1"/>
            <a:r>
              <a:rPr lang="en-US" dirty="0"/>
              <a:t>Stays close to the metal while providing simple and safe core data types</a:t>
            </a:r>
          </a:p>
          <a:p>
            <a:pPr lvl="1"/>
            <a:r>
              <a:rPr lang="en-US" dirty="0"/>
              <a:t>Becoming the second official language in “Linux” </a:t>
            </a:r>
          </a:p>
        </p:txBody>
      </p:sp>
    </p:spTree>
    <p:extLst>
      <p:ext uri="{BB962C8B-B14F-4D97-AF65-F5344CB8AC3E}">
        <p14:creationId xmlns:p14="http://schemas.microsoft.com/office/powerpoint/2010/main" val="23927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274DEE-D1AC-013C-05CA-6882B096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4" y="305490"/>
            <a:ext cx="10515600" cy="1325563"/>
          </a:xfrm>
        </p:spPr>
        <p:txBody>
          <a:bodyPr/>
          <a:lstStyle/>
          <a:p>
            <a:r>
              <a:rPr lang="en-US" dirty="0"/>
              <a:t>Evolution of Computer Languages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A2A05793-10E1-0730-426F-77E658E27EE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974" y="-59635"/>
            <a:ext cx="12439974" cy="697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476FB90-D717-251F-2F59-057D9885CA63}"/>
              </a:ext>
            </a:extLst>
          </p:cNvPr>
          <p:cNvGrpSpPr/>
          <p:nvPr/>
        </p:nvGrpSpPr>
        <p:grpSpPr>
          <a:xfrm>
            <a:off x="93" y="239627"/>
            <a:ext cx="11208188" cy="6186783"/>
            <a:chOff x="228600" y="285750"/>
            <a:chExt cx="8305800" cy="45847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3B20CE7-0DC7-0995-B028-8BA82F5DBC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936750"/>
              <a:ext cx="15097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70811CDD-9B32-57B4-5D41-E9F3BEBE105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388" y="779463"/>
              <a:ext cx="2119312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CED075BF-0E32-8B73-E6F2-18EEB919B7D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0500" y="1346200"/>
              <a:ext cx="879475" cy="722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9DD94B91-84E8-2B3E-BB0D-14473160298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413" y="1939925"/>
              <a:ext cx="1069975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CA7B4E8F-166A-4035-1501-7F8438BB3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675" y="539750"/>
              <a:ext cx="1492250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 dirty="0">
                  <a:solidFill>
                    <a:srgbClr val="66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Science Calculations</a:t>
              </a:r>
            </a:p>
          </p:txBody>
        </p:sp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BA587D78-A1BF-3277-D260-38405D192D2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388" y="2225675"/>
              <a:ext cx="506412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F28B8BB3-E1ED-293D-5F85-4019B5920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038" y="1704975"/>
              <a:ext cx="549275" cy="22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4FAB500A-43FE-50FF-2495-370939F52EE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850" y="3257550"/>
              <a:ext cx="13906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B496AF26-0A04-CA7F-C4C4-2EAB2E8D2FD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388" y="3824288"/>
              <a:ext cx="1752600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488439A0-D195-F4DB-A81B-6830D273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0" y="4619625"/>
              <a:ext cx="5638800" cy="25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ＭＳ Ｐゴシック" panose="020B0600070205080204" pitchFamily="34" charset="-128"/>
                  <a:cs typeface="Gill Sans" panose="020B0502020104020203" pitchFamily="34" charset="-79"/>
                  <a:sym typeface="Gill Sans" panose="020B0502020104020203" pitchFamily="34" charset="-79"/>
                </a:defRPr>
              </a:lvl1pPr>
              <a:lvl2pPr marL="742950" indent="-28575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2pPr>
              <a:lvl3pPr marL="11430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3pPr>
              <a:lvl4pPr marL="16002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4pPr>
              <a:lvl5pPr marL="20574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5pPr>
              <a:lvl6pPr marL="25146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6pPr>
              <a:lvl7pPr marL="29718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7pPr>
              <a:lvl8pPr marL="34290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8pPr>
              <a:lvl9pPr marL="38862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FF00"/>
                  </a:solidFill>
                </a:rPr>
                <a:t>http://en.wikipedia.org/wiki/History_of_programming_languages</a:t>
              </a:r>
            </a:p>
          </p:txBody>
        </p:sp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00A1248C-25E5-6818-E4B4-20BE363B346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1939925"/>
              <a:ext cx="13065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3">
              <a:extLst>
                <a:ext uri="{FF2B5EF4-FFF2-40B4-BE49-F238E27FC236}">
                  <a16:creationId xmlns:a16="http://schemas.microsoft.com/office/drawing/2014/main" id="{62AD2CC8-B902-232A-0A4B-5D8957A411D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863" y="2260600"/>
              <a:ext cx="609600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A430C798-EC1F-74A5-481C-D65851B990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663" y="1177925"/>
              <a:ext cx="1497012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5">
              <a:extLst>
                <a:ext uri="{FF2B5EF4-FFF2-40B4-BE49-F238E27FC236}">
                  <a16:creationId xmlns:a16="http://schemas.microsoft.com/office/drawing/2014/main" id="{E23879A9-39AD-AE58-C179-4871E82E5E1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9725" y="285750"/>
              <a:ext cx="2173288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>
              <a:extLst>
                <a:ext uri="{FF2B5EF4-FFF2-40B4-BE49-F238E27FC236}">
                  <a16:creationId xmlns:a16="http://schemas.microsoft.com/office/drawing/2014/main" id="{B54D2619-A745-EBBB-B2CA-10206FE7238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4913" y="3362325"/>
              <a:ext cx="13398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>
              <a:extLst>
                <a:ext uri="{FF2B5EF4-FFF2-40B4-BE49-F238E27FC236}">
                  <a16:creationId xmlns:a16="http://schemas.microsoft.com/office/drawing/2014/main" id="{69A6EFDF-9F32-0E0E-E756-E8862BDD50F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975" y="1639888"/>
              <a:ext cx="119380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C2E70D24-157E-B7DE-FD71-56ABD3AA7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638" y="1271588"/>
              <a:ext cx="550862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AEE23D76-40E5-1563-FDE4-319226D6E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3975" y="4113213"/>
              <a:ext cx="860425" cy="44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Scripting/</a:t>
              </a:r>
            </a:p>
            <a:p>
              <a:pPr algn="ctr" eaLnBrk="1" hangingPunct="1">
                <a:defRPr/>
              </a:pPr>
              <a:r>
                <a:rPr lang="en-US" sz="1575" dirty="0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Interpreted</a:t>
              </a:r>
            </a:p>
          </p:txBody>
        </p:sp>
        <p:pic>
          <p:nvPicPr>
            <p:cNvPr id="25" name="Picture 20">
              <a:extLst>
                <a:ext uri="{FF2B5EF4-FFF2-40B4-BE49-F238E27FC236}">
                  <a16:creationId xmlns:a16="http://schemas.microsoft.com/office/drawing/2014/main" id="{CF353C7B-30E7-48CE-64BC-A2A490E4DD3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525" y="731838"/>
              <a:ext cx="1371600" cy="1384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>
              <a:extLst>
                <a:ext uri="{FF2B5EF4-FFF2-40B4-BE49-F238E27FC236}">
                  <a16:creationId xmlns:a16="http://schemas.microsoft.com/office/drawing/2014/main" id="{D662CFF7-745D-96E6-AA63-FEE5EBDBB67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8338" y="949325"/>
              <a:ext cx="666750" cy="1130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>
              <a:extLst>
                <a:ext uri="{FF2B5EF4-FFF2-40B4-BE49-F238E27FC236}">
                  <a16:creationId xmlns:a16="http://schemas.microsoft.com/office/drawing/2014/main" id="{C0F5F842-8E97-1A4F-9F94-E79F23C01E8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375" y="2184400"/>
              <a:ext cx="24193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>
              <a:extLst>
                <a:ext uri="{FF2B5EF4-FFF2-40B4-BE49-F238E27FC236}">
                  <a16:creationId xmlns:a16="http://schemas.microsoft.com/office/drawing/2014/main" id="{24B9E0D7-B2D0-9066-04E9-802353DFF1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1477963"/>
              <a:ext cx="827087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4">
              <a:extLst>
                <a:ext uri="{FF2B5EF4-FFF2-40B4-BE49-F238E27FC236}">
                  <a16:creationId xmlns:a16="http://schemas.microsoft.com/office/drawing/2014/main" id="{BD19C718-DE53-99AB-EBB2-55063C16183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050" y="1458913"/>
              <a:ext cx="2370138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5">
              <a:extLst>
                <a:ext uri="{FF2B5EF4-FFF2-40B4-BE49-F238E27FC236}">
                  <a16:creationId xmlns:a16="http://schemas.microsoft.com/office/drawing/2014/main" id="{E5061CBB-6C80-0877-3721-61B86EFF858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725" y="1489075"/>
              <a:ext cx="762000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6">
              <a:extLst>
                <a:ext uri="{FF2B5EF4-FFF2-40B4-BE49-F238E27FC236}">
                  <a16:creationId xmlns:a16="http://schemas.microsoft.com/office/drawing/2014/main" id="{1DD20214-65C3-F2D1-CE0B-38FAE354671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775" y="2522538"/>
              <a:ext cx="112713" cy="319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7">
              <a:extLst>
                <a:ext uri="{FF2B5EF4-FFF2-40B4-BE49-F238E27FC236}">
                  <a16:creationId xmlns:a16="http://schemas.microsoft.com/office/drawing/2014/main" id="{5D3297C1-5DBC-A656-F2FF-E9961338076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000" y="2513013"/>
              <a:ext cx="3057525" cy="1042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8">
              <a:extLst>
                <a:ext uri="{FF2B5EF4-FFF2-40B4-BE49-F238E27FC236}">
                  <a16:creationId xmlns:a16="http://schemas.microsoft.com/office/drawing/2014/main" id="{E7E369BE-D110-C28F-9DA2-0D8B6CFFD2C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025" y="2513013"/>
              <a:ext cx="1938338" cy="140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9">
              <a:extLst>
                <a:ext uri="{FF2B5EF4-FFF2-40B4-BE49-F238E27FC236}">
                  <a16:creationId xmlns:a16="http://schemas.microsoft.com/office/drawing/2014/main" id="{0AD04543-C68A-68C5-EE1F-32BA09BE014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25" y="3565525"/>
              <a:ext cx="23812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0">
              <a:extLst>
                <a:ext uri="{FF2B5EF4-FFF2-40B4-BE49-F238E27FC236}">
                  <a16:creationId xmlns:a16="http://schemas.microsoft.com/office/drawing/2014/main" id="{7EB8F245-6994-210F-F189-8F8A336F7D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3388" y="2479675"/>
              <a:ext cx="2263775" cy="661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1">
              <a:extLst>
                <a:ext uri="{FF2B5EF4-FFF2-40B4-BE49-F238E27FC236}">
                  <a16:creationId xmlns:a16="http://schemas.microsoft.com/office/drawing/2014/main" id="{5A2322CB-3723-825B-4B65-2776F6AEA4B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2501900"/>
              <a:ext cx="22701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7B252B69-8F2C-FB5F-BC38-5C01A64DB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" y="3141663"/>
              <a:ext cx="1365250" cy="642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8000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C uses curly braces { } for code blocks.</a:t>
              </a:r>
            </a:p>
          </p:txBody>
        </p:sp>
        <p:pic>
          <p:nvPicPr>
            <p:cNvPr id="38" name="Picture 33">
              <a:extLst>
                <a:ext uri="{FF2B5EF4-FFF2-40B4-BE49-F238E27FC236}">
                  <a16:creationId xmlns:a16="http://schemas.microsoft.com/office/drawing/2014/main" id="{FA7F5C3C-B828-5DD4-0E33-221A22F33FB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6150" y="3852863"/>
              <a:ext cx="1028700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Rectangle 19">
              <a:extLst>
                <a:ext uri="{FF2B5EF4-FFF2-40B4-BE49-F238E27FC236}">
                  <a16:creationId xmlns:a16="http://schemas.microsoft.com/office/drawing/2014/main" id="{5B990EE1-D35F-DD96-8500-F6BAD231E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2847975"/>
              <a:ext cx="944563" cy="306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2000" dirty="0">
                  <a:solidFill>
                    <a:srgbClr val="FF807B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bash (79)</a:t>
              </a:r>
            </a:p>
          </p:txBody>
        </p:sp>
        <p:pic>
          <p:nvPicPr>
            <p:cNvPr id="40" name="Picture 26">
              <a:extLst>
                <a:ext uri="{FF2B5EF4-FFF2-40B4-BE49-F238E27FC236}">
                  <a16:creationId xmlns:a16="http://schemas.microsoft.com/office/drawing/2014/main" id="{8EB1EE2E-D2EA-2D8F-63EA-C3FA089E641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1350" y="3082925"/>
              <a:ext cx="300038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24530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ian W. Kernighan being interviewed by Computerphile about the history of the C programming language.  There is a teddy bear in the background wearing a Raspberry Pi T-Shirt - kind of s subtle Easter Egg and connection to the other videos in this lecture.">
            <a:extLst>
              <a:ext uri="{FF2B5EF4-FFF2-40B4-BE49-F238E27FC236}">
                <a16:creationId xmlns:a16="http://schemas.microsoft.com/office/drawing/2014/main" id="{4E855E35-6F98-92DD-9D75-9A7335A4E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478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The C Programming Language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AB1F6-09EA-CBFC-C844-D4BA2D37CB52}"/>
              </a:ext>
            </a:extLst>
          </p:cNvPr>
          <p:cNvSpPr txBox="1"/>
          <p:nvPr/>
        </p:nvSpPr>
        <p:spPr>
          <a:xfrm>
            <a:off x="289587" y="6029867"/>
            <a:ext cx="4223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From the Computerphile  YouTube Channel</a:t>
            </a:r>
          </a:p>
        </p:txBody>
      </p:sp>
    </p:spTree>
    <p:extLst>
      <p:ext uri="{BB962C8B-B14F-4D97-AF65-F5344CB8AC3E}">
        <p14:creationId xmlns:p14="http://schemas.microsoft.com/office/powerpoint/2010/main" val="8255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Bjarne Stroustrup</a:t>
            </a:r>
            <a:br>
              <a:rPr lang="en-US" sz="5400"/>
            </a:br>
            <a:r>
              <a:rPr lang="en-US" sz="5400"/>
              <a:t>C++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jarne Stroustrup sitting at a desk being interviewed about C++/">
            <a:extLst>
              <a:ext uri="{FF2B5EF4-FFF2-40B4-BE49-F238E27FC236}">
                <a16:creationId xmlns:a16="http://schemas.microsoft.com/office/drawing/2014/main" id="{4C258696-1E87-375D-CC25-2ED667022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4" r="486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64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0C30F-965F-95DA-234E-57244320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Computers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BBE46-6EA3-46BE-1912-6A57B2B5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1940's – Top Secret / Military / WWII (</a:t>
            </a:r>
            <a:r>
              <a:rPr lang="en-US" dirty="0" err="1">
                <a:hlinkClick r:id="rId2"/>
              </a:rPr>
              <a:t>ihts.dr-chuck.com</a:t>
            </a:r>
            <a:r>
              <a:rPr lang="en-US" dirty="0"/>
              <a:t>)</a:t>
            </a:r>
          </a:p>
          <a:p>
            <a:r>
              <a:rPr lang="en-US" dirty="0"/>
              <a:t>Early 1950's – Custom built</a:t>
            </a:r>
          </a:p>
          <a:p>
            <a:r>
              <a:rPr lang="en-US" dirty="0"/>
              <a:t>Late 1950's – Companies like IBM, DEC, etc. begin selling computers</a:t>
            </a:r>
          </a:p>
          <a:p>
            <a:r>
              <a:rPr lang="en-US" dirty="0"/>
              <a:t>1960's – More companies, less expensive, wider range of options</a:t>
            </a:r>
          </a:p>
          <a:p>
            <a:r>
              <a:rPr lang="en-US" dirty="0"/>
              <a:t>Late 1960's – Many kinds of computers old/new/fast/slow</a:t>
            </a:r>
          </a:p>
          <a:p>
            <a:r>
              <a:rPr lang="en-US" b="1" dirty="0"/>
              <a:t>1970's – Searching for "the one" solution for software</a:t>
            </a:r>
          </a:p>
          <a:p>
            <a:r>
              <a:rPr lang="en-US" dirty="0"/>
              <a:t>1980's – Microprocessors and Personal Computers – performance++</a:t>
            </a:r>
          </a:p>
          <a:p>
            <a:r>
              <a:rPr lang="en-US" dirty="0"/>
              <a:t>1990's – The network is the computer – performance++</a:t>
            </a:r>
          </a:p>
          <a:p>
            <a:r>
              <a:rPr lang="en-US" dirty="0"/>
              <a:t>2000's – Amazon AWS founded in 2002 – computing as commodity</a:t>
            </a:r>
          </a:p>
        </p:txBody>
      </p:sp>
    </p:spTree>
    <p:extLst>
      <p:ext uri="{BB962C8B-B14F-4D97-AF65-F5344CB8AC3E}">
        <p14:creationId xmlns:p14="http://schemas.microsoft.com/office/powerpoint/2010/main" val="3008591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AF36DB-7943-66FB-1614-68FA1496E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5400" dirty="0"/>
            </a:br>
            <a:r>
              <a:rPr lang="en-US" sz="5400" dirty="0"/>
              <a:t>Bletchley Park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56EA8-3BA0-41DB-FDA2-E23B331114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3" r="15340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4058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1183</Words>
  <Application>Microsoft Macintosh PowerPoint</Application>
  <PresentationFormat>Widescreen</PresentationFormat>
  <Paragraphs>116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Gill Sans</vt:lpstr>
      <vt:lpstr>Marker Felt</vt:lpstr>
      <vt:lpstr>Office Theme</vt:lpstr>
      <vt:lpstr>C Programming  A Historical Perspective</vt:lpstr>
      <vt:lpstr>Learning Path: online.dr-chuck.com</vt:lpstr>
      <vt:lpstr>History of C</vt:lpstr>
      <vt:lpstr>Modern C / Future of C  / post-C</vt:lpstr>
      <vt:lpstr>Evolution of Computer Languages</vt:lpstr>
      <vt:lpstr>The C Programming Language</vt:lpstr>
      <vt:lpstr>Bjarne Stroustrup C++</vt:lpstr>
      <vt:lpstr>A Brief History of Computers</vt:lpstr>
      <vt:lpstr> Bletchley Park</vt:lpstr>
      <vt:lpstr>The Building Blocks of Computing (PDP-1)</vt:lpstr>
      <vt:lpstr>Resurrecting the CDC 6500 Supercomputer</vt:lpstr>
      <vt:lpstr>Raspberry Pi</vt:lpstr>
      <vt:lpstr>History of UNIX</vt:lpstr>
      <vt:lpstr>The post-UNIX world</vt:lpstr>
      <vt:lpstr>Andrew S. Tanenbaum: The Impact of MINIX </vt:lpstr>
      <vt:lpstr>A Brief History of Dr. Chuck</vt:lpstr>
      <vt:lpstr>PowerPoint Presentation</vt:lpstr>
      <vt:lpstr>PowerPoint Presentation</vt:lpstr>
      <vt:lpstr>Jane Margolis: Unlocking the Clubhouse </vt:lpstr>
      <vt:lpstr>Learning Path: online.dr-chuck.com</vt:lpstr>
      <vt:lpstr>C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Python and C</dc:title>
  <dc:creator>Microsoft Office User</dc:creator>
  <cp:lastModifiedBy>Severance, Charles</cp:lastModifiedBy>
  <cp:revision>48</cp:revision>
  <dcterms:created xsi:type="dcterms:W3CDTF">2022-07-26T07:32:28Z</dcterms:created>
  <dcterms:modified xsi:type="dcterms:W3CDTF">2022-08-01T12:06:29Z</dcterms:modified>
</cp:coreProperties>
</file>